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vsdx" ContentType="application/vnd.ms-visio.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21"/>
  </p:notesMasterIdLst>
  <p:handoutMasterIdLst>
    <p:handoutMasterId r:id="rId22"/>
  </p:handoutMasterIdLst>
  <p:sldIdLst>
    <p:sldId id="333" r:id="rId2"/>
    <p:sldId id="359" r:id="rId3"/>
    <p:sldId id="381" r:id="rId4"/>
    <p:sldId id="384" r:id="rId5"/>
    <p:sldId id="385" r:id="rId6"/>
    <p:sldId id="364" r:id="rId7"/>
    <p:sldId id="387" r:id="rId8"/>
    <p:sldId id="376" r:id="rId9"/>
    <p:sldId id="377" r:id="rId10"/>
    <p:sldId id="388" r:id="rId11"/>
    <p:sldId id="389" r:id="rId12"/>
    <p:sldId id="380" r:id="rId13"/>
    <p:sldId id="386" r:id="rId14"/>
    <p:sldId id="370" r:id="rId15"/>
    <p:sldId id="373" r:id="rId16"/>
    <p:sldId id="369" r:id="rId17"/>
    <p:sldId id="367" r:id="rId18"/>
    <p:sldId id="368" r:id="rId19"/>
    <p:sldId id="3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99574" autoAdjust="0"/>
  </p:normalViewPr>
  <p:slideViewPr>
    <p:cSldViewPr>
      <p:cViewPr varScale="1">
        <p:scale>
          <a:sx n="86" d="100"/>
          <a:sy n="86" d="100"/>
        </p:scale>
        <p:origin x="120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D9887-A68F-45D3-BA78-163D6A698BCD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Biomasa: Modulul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86CB8-D3EA-4CA7-96AE-7596E108EE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50878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F63A9-2A06-4035-9A1C-7353D3F7E3A5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Biomasa: Modulul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91DF-520A-4A3C-BF0F-7EA55ABCD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198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D2417-593F-485C-A118-E1CB71433190}" type="slidenum">
              <a:rPr lang="ro-RO" smtClean="0"/>
              <a:pPr/>
              <a:t>1</a:t>
            </a:fld>
            <a:endParaRPr lang="ro-RO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17561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8A3F-6982-4BC9-BB62-F58AB5C8C36B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426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D2486-FF72-469C-BFDC-ED133A0B63EA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33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2786-EDEC-4797-8801-D570827FBC70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84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C09F-18D5-43B7-AE12-49F197017119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75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108E-5069-4AB3-BB0F-1E983A5DB412}" type="datetime1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30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6237312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48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3769-FCF7-4B43-8673-7900B35438E3}" type="datetime1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347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2109-2EAE-4D99-89C3-B507D4EB1CC3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9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DFC8B-63A1-4DB3-919A-F98077AD6D74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3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C2DC-22C5-426A-9035-50D2E7F999BC}" type="datetime1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14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4A33-2CFD-4146-9944-B2651F1CEF5E}" type="datetime1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7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17B9-12F9-40D3-ADBB-B096B7FC6D49}" type="datetime1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75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C60C-A64E-4D2D-94B1-6B96060748A6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13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rgbClr val="FFFFCC">
                <a:lumMod val="63000"/>
                <a:lumOff val="37000"/>
                <a:alpha val="95000"/>
              </a:srgbClr>
            </a:gs>
            <a:gs pos="100000">
              <a:srgbClr val="FFFF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AF9AD-F40E-4186-9DAC-B139B8AD89F5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1759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Prof. Valentin ARION   -  100% SER</a:t>
            </a:r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A70D7-5345-4599-9C8E-8729BC0BFD0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6237312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UT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24328" y="6381328"/>
            <a:ext cx="625143" cy="32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22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9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4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ars.els-cdn.com/content/image/1-s2.0-S0306261917313089-fx1_lrg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111111111111111111111111111111111111111111111111111111111111111111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56992"/>
            <a:ext cx="8462040" cy="1152128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ro-R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Times New Roman" pitchFamily="18" charset="0"/>
              </a:rPr>
              <a:t>Tema :   </a:t>
            </a:r>
            <a:r>
              <a:rPr lang="ro-RO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Importanța cogenerării  și  SACET  </a:t>
            </a:r>
            <a:br>
              <a:rPr lang="ro-RO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 asigurarea  securității energetice a Republicii  Moldova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502" y="4725144"/>
            <a:ext cx="8092988" cy="518396"/>
          </a:xfrm>
        </p:spPr>
        <p:txBody>
          <a:bodyPr>
            <a:normAutofit fontScale="92500" lnSpcReduction="20000"/>
          </a:bodyPr>
          <a:lstStyle/>
          <a:p>
            <a:r>
              <a:rPr lang="ro-RO" sz="1800" b="1" dirty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o-R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univ. Valentin ARION,    Călin NEGURA</a:t>
            </a:r>
          </a:p>
          <a:p>
            <a:pPr algn="r"/>
            <a:r>
              <a:rPr lang="ro-R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Conf. univ. Viorica HLUSOV, Constantin BOROSAN</a:t>
            </a:r>
          </a:p>
          <a:p>
            <a:pPr algn="r">
              <a:spcBef>
                <a:spcPts val="0"/>
              </a:spcBef>
            </a:pPr>
            <a:endParaRPr lang="ro-RO" sz="1800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907704" y="755875"/>
            <a:ext cx="7236296" cy="0"/>
          </a:xfrm>
          <a:prstGeom prst="line">
            <a:avLst/>
          </a:prstGeom>
          <a:ln w="762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1"/>
          <p:cNvSpPr txBox="1">
            <a:spLocks/>
          </p:cNvSpPr>
          <p:nvPr/>
        </p:nvSpPr>
        <p:spPr>
          <a:xfrm>
            <a:off x="1763688" y="188640"/>
            <a:ext cx="705678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Times New Roman" pitchFamily="18" charset="0"/>
              </a:rPr>
              <a:t>UNIVERSITATEA TEHNICĂ A MOLDOVEI</a:t>
            </a: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3419872" y="6309320"/>
            <a:ext cx="2232248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o-RO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Garamond" pitchFamily="18" charset="0"/>
                <a:cs typeface="Times New Roman" pitchFamily="18" charset="0"/>
              </a:rPr>
              <a:t>Chişinău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Garamond" pitchFamily="18" charset="0"/>
                <a:cs typeface="Times New Roman" pitchFamily="18" charset="0"/>
              </a:rPr>
              <a:t>,</a:t>
            </a:r>
            <a:r>
              <a:rPr kumimoji="0" lang="ro-RO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Garamond" pitchFamily="18" charset="0"/>
                <a:cs typeface="Times New Roman" pitchFamily="18" charset="0"/>
              </a:rPr>
              <a:t> 2019</a:t>
            </a:r>
          </a:p>
        </p:txBody>
      </p:sp>
      <p:pic>
        <p:nvPicPr>
          <p:cNvPr id="12296" name="Picture 8" descr="UT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3000"/>
                    </a14:imgEffect>
                    <a14:imgEffect>
                      <a14:brightnessContrast bright="-20000" contrast="3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425" y="260648"/>
            <a:ext cx="1705263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Users\V.Arion\Desktop\79519310_2899906636699783_4740065661806444544_n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0" b="21954"/>
          <a:stretch/>
        </p:blipFill>
        <p:spPr bwMode="auto">
          <a:xfrm>
            <a:off x="26382" y="13293"/>
            <a:ext cx="9117618" cy="2912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5499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7F9F5-16EC-456E-8B2B-660436A82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60648"/>
            <a:ext cx="9433048" cy="562074"/>
          </a:xfrm>
        </p:spPr>
        <p:txBody>
          <a:bodyPr>
            <a:no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Producerea și depozitarea sezonieră a energiei </a:t>
            </a:r>
            <a:r>
              <a:rPr lang="ro-RO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termice in sol</a:t>
            </a:r>
            <a:endParaRPr lang="ro-MD" sz="2400" b="1" dirty="0">
              <a:solidFill>
                <a:srgbClr val="C00000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9FAECB3-E8AB-4975-8644-1A6217A8C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124744"/>
            <a:ext cx="8320895" cy="504056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C8A89-6AE3-4B2B-B95E-68914577C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FE9DA-20B9-4284-89E6-A395EEB6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18ED0-AC66-4DCD-9F04-2F1DC0CF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5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CD810-DF9F-4ECC-826D-D7ACB7054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o-MD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Depozit pentru </a:t>
            </a:r>
            <a:r>
              <a:rPr lang="ro-MD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stocarea sezonieră a </a:t>
            </a:r>
            <a:r>
              <a:rPr lang="ro-MD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energiei termice</a:t>
            </a:r>
            <a:br>
              <a:rPr lang="ro-MD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MD" sz="1100" dirty="0">
                <a:hlinkClick r:id="rId2"/>
              </a:rPr>
              <a:t>https://ars.els-cdn.com/content/image/1-s2.0-S0306261917313089-fx1_lrg.jpg</a:t>
            </a:r>
            <a:endParaRPr lang="ro-MD" sz="11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D3591-84CF-4BBA-BD87-DA10C8977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o-M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FA164-5EEC-47DA-ACA1-16147FAE8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7F0AB-5C44-4964-BE22-336179618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01039-5617-4CC7-9DB8-C4D643791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AEE6F24-AD17-4D08-8FA5-F7E5486F3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00"/>
          <a:stretch/>
        </p:blipFill>
        <p:spPr bwMode="auto">
          <a:xfrm>
            <a:off x="457200" y="1014413"/>
            <a:ext cx="8291264" cy="515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415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3275" cy="775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833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Eforturile UTM in domeniu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30963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o-RO" sz="2200" dirty="0"/>
              <a:t>La UTM -</a:t>
            </a:r>
          </a:p>
          <a:p>
            <a:pPr marL="0" indent="0">
              <a:buNone/>
            </a:pPr>
            <a:endParaRPr lang="ro-RO" sz="2200" dirty="0"/>
          </a:p>
          <a:p>
            <a:r>
              <a:rPr lang="ro-RO" sz="2200" dirty="0"/>
              <a:t>Se menține pregătirea cardelor de ingineri in termoenergetică.</a:t>
            </a:r>
          </a:p>
          <a:p>
            <a:r>
              <a:rPr lang="ro-RO" sz="2200" dirty="0"/>
              <a:t>A fost introdusă o nouă disciplină – </a:t>
            </a:r>
            <a:r>
              <a:rPr lang="ro-RO" sz="2200" i="1" dirty="0"/>
              <a:t>Cogenerarea de mică și medie putere</a:t>
            </a:r>
            <a:r>
              <a:rPr lang="ro-RO" sz="2200" dirty="0"/>
              <a:t>.</a:t>
            </a:r>
          </a:p>
          <a:p>
            <a:r>
              <a:rPr lang="ro-RO" sz="2200" dirty="0"/>
              <a:t>Anual se realizează câteva lucrări de Licență și Masterat  in domeniile cogenerării + SACET.</a:t>
            </a:r>
            <a:endParaRPr lang="en-US" sz="2200" dirty="0"/>
          </a:p>
          <a:p>
            <a:r>
              <a:rPr lang="ro-RO" sz="2200" dirty="0"/>
              <a:t>Recent  a fost finalizată o lucrare de cercetare, axată pe soluționarea  analitică a problemei dimensionării centralelor de cogenerare (instalații de cogenerare + cazane), etc.</a:t>
            </a:r>
          </a:p>
          <a:p>
            <a:pPr marL="0" indent="0">
              <a:buNone/>
            </a:pPr>
            <a:endParaRPr lang="ro-RO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061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648072"/>
          </a:xfrm>
        </p:spPr>
        <p:txBody>
          <a:bodyPr>
            <a:no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Curba clasată a sarcinii termice, acoperită de o centrală de cogenerare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Prof. Valentin ARION   -  100% SER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435871"/>
              </p:ext>
            </p:extLst>
          </p:nvPr>
        </p:nvGraphicFramePr>
        <p:xfrm>
          <a:off x="382258" y="1412776"/>
          <a:ext cx="8379484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r:id="rId3" imgW="8153528" imgH="4067327" progId="Visio.Drawing.15">
                  <p:embed/>
                </p:oleObj>
              </mc:Choice>
              <mc:Fallback>
                <p:oleObj r:id="rId3" imgW="8153528" imgH="406732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58" y="1412776"/>
                        <a:ext cx="8379484" cy="48245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6324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30" y="404664"/>
            <a:ext cx="8486650" cy="648072"/>
          </a:xfrm>
        </p:spPr>
        <p:txBody>
          <a:bodyPr>
            <a:no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Instalația de cogenerare  acoperă parțial zona de bază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748464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533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Optimizarea cotei cogenerării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172819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o-RO" dirty="0"/>
              <a:t>Funcția obiectiv  </a:t>
            </a:r>
            <a:r>
              <a:rPr lang="ro-RO" b="1" dirty="0"/>
              <a:t>F</a:t>
            </a:r>
            <a:r>
              <a:rPr lang="ro-RO" dirty="0"/>
              <a:t>(x)  include cheltuielile totale actualizate  CTA, aferente edificării și funcționării centralei de cogenerare </a:t>
            </a:r>
            <a:br>
              <a:rPr lang="ro-RO" dirty="0"/>
            </a:br>
            <a:r>
              <a:rPr lang="ro-RO" dirty="0"/>
              <a:t>(CHP + Cz) pe durata de studiu, din care se vor deduce veniturile</a:t>
            </a:r>
            <a:r>
              <a:rPr lang="ro-RO" baseline="-25000" dirty="0"/>
              <a:t> </a:t>
            </a:r>
            <a:r>
              <a:rPr lang="ro-RO" dirty="0"/>
              <a:t> VTA, ce rezultă din comercializarea energiei electrice produse de instalația de cogenerare în aceiași perioadă de timp  -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3444" y="6474544"/>
            <a:ext cx="2133600" cy="365125"/>
          </a:xfrm>
        </p:spPr>
        <p:txBody>
          <a:bodyPr/>
          <a:lstStyle/>
          <a:p>
            <a:fld id="{FD6A70D7-5345-4599-9C8E-8729BC0BFD06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2352" y="3941669"/>
            <a:ext cx="8229600" cy="8640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dirty="0"/>
              <a:t>De observat, că funcția obiectiv poate fi prezentată  și in forma ce descrie venitul net actualizat (VNA) pe perioada de studiu -</a:t>
            </a: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775390"/>
              </p:ext>
            </p:extLst>
          </p:nvPr>
        </p:nvGraphicFramePr>
        <p:xfrm>
          <a:off x="1043608" y="2996952"/>
          <a:ext cx="6295268" cy="647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Equation" r:id="rId3" imgW="2412720" imgH="253800" progId="Equation.DSMT4">
                  <p:embed/>
                </p:oleObj>
              </mc:Choice>
              <mc:Fallback>
                <p:oleObj name="Equation" r:id="rId3" imgW="2412720" imgH="253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996952"/>
                        <a:ext cx="6295268" cy="64750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1439652" y="4793357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 </a:t>
            </a:r>
            <a:r>
              <a:rPr lang="ro-RO" sz="2800" dirty="0"/>
              <a:t>F(x)  =  </a:t>
            </a:r>
            <a:r>
              <a:rPr lang="ro-RO" sz="2800" b="1" dirty="0"/>
              <a:t>VNA  =  VTA - CTA </a:t>
            </a:r>
            <a:r>
              <a:rPr lang="ro-RO" sz="2800" dirty="0"/>
              <a:t>→ </a:t>
            </a:r>
            <a:r>
              <a:rPr lang="ro-RO" sz="2800" dirty="0" err="1"/>
              <a:t>max</a:t>
            </a:r>
            <a:r>
              <a:rPr lang="ro-RO" sz="2800" dirty="0"/>
              <a:t> </a:t>
            </a:r>
            <a:endParaRPr lang="en-US" sz="2800" dirty="0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49015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1200" b="0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o-RO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2352" y="5316578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dirty="0"/>
              <a:t>Din condiția de optimalitate va rezulta valoarea optimă </a:t>
            </a:r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508009"/>
              </p:ext>
            </p:extLst>
          </p:nvPr>
        </p:nvGraphicFramePr>
        <p:xfrm>
          <a:off x="2123728" y="5780683"/>
          <a:ext cx="1682485" cy="315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4" name="Equation" r:id="rId5" imgW="914003" imgH="177723" progId="Equation.DSMT4">
                  <p:embed/>
                </p:oleObj>
              </mc:Choice>
              <mc:Fallback>
                <p:oleObj name="Equation" r:id="rId5" imgW="914003" imgH="177723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780683"/>
                        <a:ext cx="1682485" cy="31546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95860"/>
              </p:ext>
            </p:extLst>
          </p:nvPr>
        </p:nvGraphicFramePr>
        <p:xfrm>
          <a:off x="4716016" y="5748626"/>
          <a:ext cx="1728192" cy="41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" name="Equation" r:id="rId7" imgW="812447" imgH="203112" progId="Equation.DSMT4">
                  <p:embed/>
                </p:oleObj>
              </mc:Choice>
              <mc:Fallback>
                <p:oleObj name="Equation" r:id="rId7" imgW="812447" imgH="203112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748626"/>
                        <a:ext cx="1728192" cy="417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197959"/>
              </p:ext>
            </p:extLst>
          </p:nvPr>
        </p:nvGraphicFramePr>
        <p:xfrm>
          <a:off x="8316416" y="5279332"/>
          <a:ext cx="576064" cy="469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Equation" r:id="rId9" imgW="266584" imgH="228501" progId="Equation.DSMT4">
                  <p:embed/>
                </p:oleObj>
              </mc:Choice>
              <mc:Fallback>
                <p:oleObj name="Equation" r:id="rId9" imgW="266584" imgH="228501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5279332"/>
                        <a:ext cx="576064" cy="4692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7368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Soluția optimă a problemei</a:t>
            </a:r>
            <a:endParaRPr 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9361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Cazul 1.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Instalațiile de cogenerare și de cazane funcționează conform graficului reglaj termic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3645024"/>
            <a:ext cx="8229600" cy="8280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sz="2400" b="1" dirty="0"/>
              <a:t>Cazul 2.</a:t>
            </a:r>
            <a:r>
              <a:rPr lang="ro-RO" sz="2400" b="1" i="1" dirty="0"/>
              <a:t>   </a:t>
            </a:r>
            <a:r>
              <a:rPr lang="ro-RO" sz="2400" dirty="0"/>
              <a:t> Instalația de cogenerare funcționează conform strategiei </a:t>
            </a:r>
            <a:r>
              <a:rPr lang="ro-RO" sz="2400" i="1" dirty="0"/>
              <a:t>Venit maxim</a:t>
            </a:r>
            <a:r>
              <a:rPr lang="ro-RO" sz="2400" dirty="0"/>
              <a:t>, iar instalația de cazane  –  conform graficului reglaj termic</a:t>
            </a:r>
            <a:endParaRPr lang="en-US" sz="24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852469"/>
              </p:ext>
            </p:extLst>
          </p:nvPr>
        </p:nvGraphicFramePr>
        <p:xfrm>
          <a:off x="1179513" y="2081213"/>
          <a:ext cx="3833812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Equation" r:id="rId3" imgW="1155600" imgH="469800" progId="Equation.DSMT4">
                  <p:embed/>
                </p:oleObj>
              </mc:Choice>
              <mc:Fallback>
                <p:oleObj name="Equation" r:id="rId3" imgW="1155600" imgH="4698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2081213"/>
                        <a:ext cx="3833812" cy="12858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369271"/>
              </p:ext>
            </p:extLst>
          </p:nvPr>
        </p:nvGraphicFramePr>
        <p:xfrm>
          <a:off x="1079500" y="4860925"/>
          <a:ext cx="4106863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Equation" r:id="rId5" imgW="1409400" imgH="469800" progId="Equation.DSMT4">
                  <p:embed/>
                </p:oleObj>
              </mc:Choice>
              <mc:Fallback>
                <p:oleObj name="Equation" r:id="rId5" imgW="1409400" imgH="4698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4860925"/>
                        <a:ext cx="4106863" cy="11890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5141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o-RO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Funcția obiectiv și componentele sale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" t="3342" r="1602" b="1950"/>
          <a:stretch/>
        </p:blipFill>
        <p:spPr bwMode="auto">
          <a:xfrm>
            <a:off x="179512" y="1196752"/>
            <a:ext cx="8568952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9800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ro-RO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REFERINȚE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347663" indent="-347663">
              <a:buFont typeface="+mj-lt"/>
              <a:buAutoNum type="arabicPeriod"/>
            </a:pPr>
            <a:r>
              <a:rPr lang="en-US" sz="2000" b="1" dirty="0"/>
              <a:t>Galindo </a:t>
            </a:r>
            <a:r>
              <a:rPr lang="en-US" sz="2000" b="1" dirty="0" err="1"/>
              <a:t>Fernández</a:t>
            </a:r>
            <a:r>
              <a:rPr lang="en-US" sz="2000" b="1" dirty="0"/>
              <a:t>, M., Roger-</a:t>
            </a:r>
            <a:r>
              <a:rPr lang="en-US" sz="2000" b="1" dirty="0" err="1"/>
              <a:t>Lacan</a:t>
            </a:r>
            <a:r>
              <a:rPr lang="en-US" sz="2000" b="1" dirty="0"/>
              <a:t>, C., </a:t>
            </a:r>
            <a:r>
              <a:rPr lang="en-US" sz="2000" b="1" dirty="0" err="1"/>
              <a:t>Gährs</a:t>
            </a:r>
            <a:r>
              <a:rPr lang="en-US" sz="2000" b="1" dirty="0"/>
              <a:t>, U., </a:t>
            </a:r>
            <a:r>
              <a:rPr lang="en-US" sz="2000" b="1" dirty="0" err="1"/>
              <a:t>Aumaitre</a:t>
            </a:r>
            <a:r>
              <a:rPr lang="en-US" sz="2000" b="1" dirty="0"/>
              <a:t>, V. </a:t>
            </a:r>
            <a:r>
              <a:rPr lang="en-US" sz="2000" dirty="0"/>
              <a:t>, </a:t>
            </a:r>
            <a:r>
              <a:rPr lang="en-US" sz="2000" i="1" dirty="0"/>
              <a:t>Efficient district heating and cooling systems in the EU - Case studies analysis, replicable key success factors and potential policy implications</a:t>
            </a:r>
            <a:r>
              <a:rPr lang="en-US" sz="2000" dirty="0"/>
              <a:t>, EUR 28418 EN , </a:t>
            </a:r>
            <a:r>
              <a:rPr lang="en-US" sz="2000" dirty="0" err="1"/>
              <a:t>doi</a:t>
            </a:r>
            <a:r>
              <a:rPr lang="en-US" sz="2000" dirty="0"/>
              <a:t>: 10.2760/371045</a:t>
            </a:r>
            <a:r>
              <a:rPr lang="ro-RO" sz="2000" dirty="0"/>
              <a:t>.</a:t>
            </a:r>
            <a:endParaRPr lang="en-US" sz="2000" dirty="0"/>
          </a:p>
          <a:p>
            <a:pPr marL="0" indent="0">
              <a:buNone/>
            </a:pPr>
            <a:endParaRPr lang="en-US" sz="800" dirty="0"/>
          </a:p>
          <a:p>
            <a:pPr marL="347663" indent="-347663">
              <a:buFont typeface="+mj-lt"/>
              <a:buAutoNum type="arabicPeriod"/>
            </a:pPr>
            <a:r>
              <a:rPr lang="ro-RO" sz="2000" b="1" dirty="0"/>
              <a:t>Arion V., Negura C.,</a:t>
            </a:r>
            <a:r>
              <a:rPr lang="ro-RO" sz="2000" dirty="0"/>
              <a:t> Îmbunătățirea modelului curbei clasate a sarcinii termice, Forumul regional al energiei pentru Europa Centrală şi de Est – FOREN 2018, 10-14 iunie 2018, Vox </a:t>
            </a:r>
            <a:r>
              <a:rPr lang="ro-RO" sz="2000" dirty="0" err="1"/>
              <a:t>Maris</a:t>
            </a:r>
            <a:r>
              <a:rPr lang="ro-RO" sz="2000" dirty="0"/>
              <a:t> </a:t>
            </a:r>
            <a:r>
              <a:rPr lang="ro-RO" sz="2000" dirty="0" err="1"/>
              <a:t>Grand</a:t>
            </a:r>
            <a:r>
              <a:rPr lang="ro-RO" sz="2000" dirty="0"/>
              <a:t> Resort Costineşti, România.</a:t>
            </a:r>
            <a:endParaRPr lang="en-US" sz="2000" dirty="0"/>
          </a:p>
          <a:p>
            <a:pPr lvl="0">
              <a:buFont typeface="+mj-lt"/>
              <a:buAutoNum type="arabicPeriod"/>
            </a:pPr>
            <a:r>
              <a:rPr lang="ro-RO" sz="1800" b="1" dirty="0"/>
              <a:t>Arion V., Negura C., </a:t>
            </a:r>
            <a:r>
              <a:rPr lang="en-US" sz="2000" b="1" dirty="0" err="1"/>
              <a:t>Borosan</a:t>
            </a:r>
            <a:r>
              <a:rPr lang="en-US" sz="2000" b="1" dirty="0"/>
              <a:t> C., </a:t>
            </a:r>
            <a:r>
              <a:rPr lang="en-US" sz="2000" dirty="0"/>
              <a:t>P</a:t>
            </a:r>
            <a:r>
              <a:rPr lang="ro-RO" sz="2000" dirty="0" err="1"/>
              <a:t>artajarea</a:t>
            </a:r>
            <a:r>
              <a:rPr lang="ro-RO" sz="2000" dirty="0"/>
              <a:t>  suprafeței  curbei  clasate  de  sarcină între sursele posibile de energie</a:t>
            </a:r>
            <a:r>
              <a:rPr lang="en-US" sz="2000" dirty="0"/>
              <a:t>.</a:t>
            </a:r>
            <a:r>
              <a:rPr lang="ro-RO" sz="2000" dirty="0"/>
              <a:t> </a:t>
            </a:r>
            <a:r>
              <a:rPr lang="ro-RO" sz="2000" dirty="0" err="1"/>
              <a:t>Proceedings</a:t>
            </a:r>
            <a:r>
              <a:rPr lang="ro-RO" sz="2000" dirty="0"/>
              <a:t> of </a:t>
            </a:r>
            <a:r>
              <a:rPr lang="en-US" sz="2000" dirty="0"/>
              <a:t>12</a:t>
            </a:r>
            <a:r>
              <a:rPr lang="ro-RO" sz="2000" dirty="0" err="1"/>
              <a:t>th</a:t>
            </a:r>
            <a:r>
              <a:rPr lang="ro-RO" sz="2000" dirty="0"/>
              <a:t>  Int. Conf. SIELMEN, Chișinău, Oct., 201</a:t>
            </a:r>
            <a:r>
              <a:rPr lang="en-US" sz="2000" dirty="0"/>
              <a:t>9</a:t>
            </a:r>
          </a:p>
          <a:p>
            <a:pPr marL="347663" indent="-347663">
              <a:buFont typeface="+mj-lt"/>
              <a:buAutoNum type="arabicPeriod"/>
            </a:pPr>
            <a:endParaRPr lang="en-US" sz="2000" dirty="0"/>
          </a:p>
          <a:p>
            <a:pPr marL="347663" indent="-347663">
              <a:buFont typeface="+mj-lt"/>
              <a:buAutoNum type="arabicPeriod"/>
            </a:pPr>
            <a:endParaRPr lang="en-US" sz="2000" dirty="0"/>
          </a:p>
          <a:p>
            <a:pPr marL="347663" indent="-347663">
              <a:buFont typeface="+mj-lt"/>
              <a:buAutoNum type="arabicPeriod"/>
            </a:pPr>
            <a:endParaRPr lang="ro-RO" sz="1600" dirty="0"/>
          </a:p>
          <a:p>
            <a:pPr marL="347663" indent="-347663">
              <a:buFont typeface="+mj-lt"/>
              <a:buAutoNum type="arabicPeriod"/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0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ro-RO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Cuprins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1"/>
            <a:ext cx="8686800" cy="208823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o-RO" sz="2000" b="1" dirty="0"/>
              <a:t>Cadrul legislativ aferent domeniilor </a:t>
            </a:r>
            <a:r>
              <a:rPr lang="en-US" sz="2000" b="1" dirty="0"/>
              <a:t> </a:t>
            </a:r>
            <a:r>
              <a:rPr lang="ro-RO" sz="2000" b="1" i="1" dirty="0"/>
              <a:t>Cogenerării + SACET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000" b="1" dirty="0"/>
              <a:t>Tranziția energetică globală și implicări ce privesc cele două domenii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000" b="1" dirty="0"/>
              <a:t>SACET:  de la Generația 1-2 către generațiile 3 și 4 !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000" b="1" dirty="0"/>
              <a:t>Eforturile UTM in domeniu</a:t>
            </a:r>
            <a:endParaRPr lang="ro-RO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56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8" name="Рисунок 8"/>
          <p:cNvPicPr/>
          <p:nvPr/>
        </p:nvPicPr>
        <p:blipFill rotWithShape="1">
          <a:blip r:embed="rId2"/>
          <a:srcRect l="14916" t="11363" r="15241" b="16189"/>
          <a:stretch/>
        </p:blipFill>
        <p:spPr bwMode="auto">
          <a:xfrm>
            <a:off x="5004048" y="154470"/>
            <a:ext cx="4139952" cy="22664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o-RO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Prevederile Legii 92/2014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980729"/>
            <a:ext cx="4968552" cy="1080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Cogenerarea și SACET</a:t>
            </a:r>
            <a:r>
              <a:rPr lang="ro-R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o-RO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direcție strategică a politicii energetice și de mediu a UE (și RM);</a:t>
            </a:r>
          </a:p>
          <a:p>
            <a:pPr marL="0" indent="0">
              <a:buFont typeface="Arial" pitchFamily="34" charset="0"/>
              <a:buNone/>
            </a:pPr>
            <a:endParaRPr lang="en-US" sz="2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90470" y="2204865"/>
            <a:ext cx="8962050" cy="4653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vi-VN" sz="1800" b="1" dirty="0">
                <a:latin typeface="+mj-lt"/>
              </a:rPr>
              <a:t>Art</a:t>
            </a:r>
            <a:r>
              <a:rPr lang="ro-RO" sz="1800" b="1" dirty="0">
                <a:latin typeface="+mj-lt"/>
              </a:rPr>
              <a:t>. </a:t>
            </a:r>
            <a:r>
              <a:rPr lang="vi-VN" sz="1800" b="1" dirty="0">
                <a:latin typeface="+mj-lt"/>
              </a:rPr>
              <a:t>4.  </a:t>
            </a:r>
            <a:r>
              <a:rPr lang="vi-VN" sz="1800" dirty="0">
                <a:latin typeface="+mj-lt"/>
              </a:rPr>
              <a:t>Prezenta lege are următoarele obiective:</a:t>
            </a:r>
            <a:endParaRPr lang="en-US" sz="1800" dirty="0">
              <a:latin typeface="+mj-lt"/>
            </a:endParaRPr>
          </a:p>
          <a:p>
            <a:pPr lvl="1">
              <a:spcBef>
                <a:spcPts val="0"/>
              </a:spcBef>
            </a:pPr>
            <a:r>
              <a:rPr lang="vi-VN" sz="1800" dirty="0">
                <a:latin typeface="+mj-lt"/>
              </a:rPr>
              <a:t>promovarea producerii de energie termică în regim de cogenerare;</a:t>
            </a:r>
            <a:endParaRPr lang="en-US" sz="1800" dirty="0">
              <a:latin typeface="+mj-lt"/>
            </a:endParaRPr>
          </a:p>
          <a:p>
            <a:pPr lvl="1">
              <a:spcBef>
                <a:spcPts val="0"/>
              </a:spcBef>
            </a:pPr>
            <a:r>
              <a:rPr lang="vi-VN" sz="1800" dirty="0">
                <a:latin typeface="+mj-lt"/>
              </a:rPr>
              <a:t>promovarea sistemelor centralizate de alimentare cu energie </a:t>
            </a:r>
            <a:r>
              <a:rPr lang="vi-V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termică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(SACET).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o-RO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8. 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 Organul central de specialitate al administraţiei publice :</a:t>
            </a:r>
            <a:br>
              <a:rPr lang="vi-VN" sz="1800" dirty="0">
                <a:latin typeface="+mj-lt"/>
                <a:cs typeface="Times New Roman" panose="02020603050405020304" pitchFamily="18" charset="0"/>
              </a:rPr>
            </a:br>
            <a:r>
              <a:rPr lang="vi-VN" sz="1800" dirty="0">
                <a:latin typeface="+mj-lt"/>
                <a:cs typeface="Times New Roman" panose="02020603050405020304" pitchFamily="18" charset="0"/>
              </a:rPr>
              <a:t>    a) elaborează </a:t>
            </a:r>
            <a:r>
              <a:rPr lang="vi-VN" sz="18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scheme de sprijin şi măsuri 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de promovare a </a:t>
            </a:r>
            <a:r>
              <a:rPr lang="vi-VN" sz="18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cogenerării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 de înaltă eficienţă şi </a:t>
            </a:r>
            <a:br>
              <a:rPr lang="ro-RO" sz="1800" dirty="0">
                <a:latin typeface="+mj-lt"/>
                <a:cs typeface="Times New Roman" panose="02020603050405020304" pitchFamily="18" charset="0"/>
              </a:rPr>
            </a:br>
            <a:r>
              <a:rPr lang="ro-RO" sz="1800" dirty="0">
                <a:latin typeface="+mj-lt"/>
                <a:cs typeface="Times New Roman" panose="02020603050405020304" pitchFamily="18" charset="0"/>
              </a:rPr>
              <a:t>          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ro-RO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ro-RO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SACET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şi le</a:t>
            </a:r>
            <a:r>
              <a:rPr lang="ro-RO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prezintă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 Guvernului spre </a:t>
            </a:r>
            <a:r>
              <a:rPr lang="ro-RO" sz="1800" dirty="0">
                <a:latin typeface="+mj-lt"/>
                <a:cs typeface="Times New Roman" panose="02020603050405020304" pitchFamily="18" charset="0"/>
              </a:rPr>
              <a:t>aprobare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;</a:t>
            </a:r>
            <a:br>
              <a:rPr lang="vi-VN" sz="1800" dirty="0">
                <a:latin typeface="+mj-lt"/>
                <a:cs typeface="Times New Roman" panose="02020603050405020304" pitchFamily="18" charset="0"/>
              </a:rPr>
            </a:br>
            <a:r>
              <a:rPr lang="vi-VN" sz="1800" dirty="0">
                <a:latin typeface="+mj-lt"/>
                <a:cs typeface="Times New Roman" panose="02020603050405020304" pitchFamily="18" charset="0"/>
              </a:rPr>
              <a:t>    c) organizează evaluarea potenţialului de aplicare a </a:t>
            </a:r>
            <a:r>
              <a:rPr lang="vi-VN" sz="18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cogenerării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 şi a </a:t>
            </a:r>
            <a:r>
              <a:rPr lang="ro-RO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SACET</a:t>
            </a:r>
            <a:r>
              <a:rPr lang="ro-RO" sz="1800" dirty="0">
                <a:latin typeface="+mj-lt"/>
                <a:cs typeface="Times New Roman" panose="02020603050405020304" pitchFamily="18" charset="0"/>
              </a:rPr>
              <a:t>;</a:t>
            </a:r>
            <a:br>
              <a:rPr lang="vi-VN" sz="1800" dirty="0">
                <a:latin typeface="+mj-lt"/>
                <a:cs typeface="Times New Roman" panose="02020603050405020304" pitchFamily="18" charset="0"/>
              </a:rPr>
            </a:br>
            <a:r>
              <a:rPr lang="vi-VN" sz="1800" dirty="0">
                <a:latin typeface="+mj-lt"/>
                <a:cs typeface="Times New Roman" panose="02020603050405020304" pitchFamily="18" charset="0"/>
              </a:rPr>
              <a:t>    d) analizează îndeplinirea măsurilor adoptate privind atingerea obiectivelor politicii statului </a:t>
            </a:r>
            <a:br>
              <a:rPr lang="ro-RO" sz="1800" dirty="0">
                <a:latin typeface="+mj-lt"/>
                <a:cs typeface="Times New Roman" panose="02020603050405020304" pitchFamily="18" charset="0"/>
              </a:rPr>
            </a:br>
            <a:r>
              <a:rPr lang="ro-RO" sz="1800" dirty="0">
                <a:latin typeface="+mj-lt"/>
                <a:cs typeface="Times New Roman" panose="02020603050405020304" pitchFamily="18" charset="0"/>
              </a:rPr>
              <a:t>          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în promovarea </a:t>
            </a:r>
            <a:r>
              <a:rPr lang="vi-VN" sz="18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cogenerării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 de înaltă eficienţă şi a</a:t>
            </a:r>
            <a:r>
              <a:rPr lang="ro-RO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SACET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.</a:t>
            </a:r>
            <a:br>
              <a:rPr lang="vi-VN" sz="1800" dirty="0">
                <a:latin typeface="+mj-lt"/>
                <a:cs typeface="Times New Roman" panose="02020603050405020304" pitchFamily="18" charset="0"/>
              </a:rPr>
            </a:br>
            <a:r>
              <a:rPr lang="vi-VN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Anual, pînă la data de 30 aprilie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, organul central de specialitate al administraţiei publice în sectorul termoenergetic întocmeşte şi publică pe pagina web oficială </a:t>
            </a:r>
            <a:r>
              <a:rPr lang="vi-VN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un raport 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pentru anul precedent, în care prezintă </a:t>
            </a:r>
            <a:r>
              <a:rPr lang="vi-VN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rezultatele monitorizării problemelor existente </a:t>
            </a:r>
            <a:r>
              <a:rPr lang="ro-RO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 SACET</a:t>
            </a:r>
            <a:r>
              <a:rPr lang="vi-VN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vi-VN" sz="1800" dirty="0">
                <a:solidFill>
                  <a:srgbClr val="0000CC"/>
                </a:solidFill>
                <a:latin typeface="+mj-lt"/>
                <a:cs typeface="Times New Roman" panose="02020603050405020304" pitchFamily="18" charset="0"/>
              </a:rPr>
              <a:t>din localităţi</a:t>
            </a:r>
            <a:r>
              <a:rPr lang="vi-VN" sz="1800" dirty="0">
                <a:latin typeface="+mj-lt"/>
                <a:cs typeface="Times New Roman" panose="02020603050405020304" pitchFamily="18" charset="0"/>
              </a:rPr>
              <a:t>, precum şi toate măsurile luate sau preconizate pentru soluţionarea acestora.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00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081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Subiecte prioritare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o-RO" sz="1800" b="1" dirty="0">
                <a:ln w="6350">
                  <a:noFill/>
                </a:ln>
                <a:latin typeface="Times New Roman" panose="02020603050405020304" pitchFamily="18" charset="0"/>
                <a:cs typeface="Times New Roman" pitchFamily="18" charset="0"/>
              </a:rPr>
              <a:t>Directiva UE  privind eficiența energetică </a:t>
            </a:r>
            <a:r>
              <a:rPr lang="ro-RO" sz="1800" dirty="0">
                <a:ln w="6350">
                  <a:noFill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cere</a:t>
            </a:r>
            <a:r>
              <a:rPr lang="ro-RO" sz="2000" b="1" dirty="0">
                <a:ln w="6350">
                  <a:noFill/>
                </a:ln>
                <a:latin typeface="Times New Roman" pitchFamily="18" charset="0"/>
                <a:cs typeface="Times New Roman" pitchFamily="18" charset="0"/>
              </a:rPr>
              <a:t>:</a:t>
            </a:r>
            <a:endParaRPr lang="ro-RO" sz="800" b="1" dirty="0">
              <a:ln w="635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ts val="0"/>
              </a:spcBef>
            </a:pP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Identificarea și  punerea in a exploatare a potențialul de cogenerare,</a:t>
            </a:r>
          </a:p>
          <a:p>
            <a:pPr lvl="1">
              <a:spcBef>
                <a:spcPts val="0"/>
              </a:spcBef>
            </a:pP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Dezvoltarea infrastructurii de încălzire și răcire: cu integrarea cogenerării.</a:t>
            </a:r>
            <a:endParaRPr lang="en-US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Transformarea SACET - lor în sisteme inteligente.</a:t>
            </a:r>
            <a:endParaRPr lang="en-US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centralele de cogenerare trebuie să fie prezente pe :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piața  de echilibrare,  </a:t>
            </a:r>
            <a:b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piața eficienței energetice și </a:t>
            </a:r>
            <a:b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piața energiei termice.</a:t>
            </a:r>
            <a:endParaRPr lang="ro-RO" sz="1800" dirty="0">
              <a:ln w="6350">
                <a:noFill/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o-RO" sz="1800" dirty="0"/>
          </a:p>
          <a:p>
            <a:pPr marL="0" indent="0">
              <a:buNone/>
            </a:pPr>
            <a:r>
              <a:rPr lang="ro-RO" sz="1800" b="1" dirty="0"/>
              <a:t>Pe 13.12.2019  </a:t>
            </a:r>
            <a:r>
              <a:rPr lang="ro-RO" sz="1800" dirty="0"/>
              <a:t>la Ministerul Economiei  și  Infrastructurii va avea loc un seminar cu următoarele subiecte:</a:t>
            </a:r>
          </a:p>
          <a:p>
            <a:pPr marL="0" indent="0">
              <a:buNone/>
            </a:pPr>
            <a:endParaRPr lang="ro-RO" sz="800" dirty="0"/>
          </a:p>
          <a:p>
            <a:pPr lvl="1">
              <a:spcBef>
                <a:spcPts val="0"/>
              </a:spcBef>
            </a:pPr>
            <a:r>
              <a:rPr lang="en-GB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Cogeneration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heat support schemes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Cogeneration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EU, its support measures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various </a:t>
            </a:r>
            <a:r>
              <a:rPr lang="en-US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cogeneration support schemes</a:t>
            </a: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from different countries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District heating support measures</a:t>
            </a: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approaches in Moldova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06314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</a:rPr>
              <a:t>Tranziția energetică globală și implicări ce privesc</a:t>
            </a:r>
            <a:br>
              <a:rPr lang="ro-RO" sz="2800" b="1" dirty="0">
                <a:solidFill>
                  <a:srgbClr val="C00000"/>
                </a:solidFill>
              </a:rPr>
            </a:br>
            <a:r>
              <a:rPr lang="ro-RO" sz="2800" b="1" dirty="0"/>
              <a:t>Cogenerarea + SACET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79296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o-RO" sz="2000" b="1" dirty="0">
                <a:solidFill>
                  <a:srgbClr val="0000CC"/>
                </a:solidFill>
              </a:rPr>
              <a:t>Mișcarea către  100% energie regenerabilă in UE până in 2050?! E posibil oare?</a:t>
            </a:r>
          </a:p>
          <a:p>
            <a:pPr marL="0" indent="0">
              <a:buNone/>
            </a:pPr>
            <a:r>
              <a:rPr lang="ro-RO" sz="2000" b="1" u="sng" dirty="0">
                <a:solidFill>
                  <a:srgbClr val="C00000"/>
                </a:solidFill>
              </a:rPr>
              <a:t>DANEMARCA</a:t>
            </a:r>
            <a:r>
              <a:rPr lang="ro-RO" sz="2000" b="1" dirty="0"/>
              <a:t>:</a:t>
            </a:r>
            <a:r>
              <a:rPr lang="ro-RO" sz="2000" b="1" dirty="0">
                <a:solidFill>
                  <a:srgbClr val="0000CC"/>
                </a:solidFill>
              </a:rPr>
              <a:t>  </a:t>
            </a:r>
            <a:r>
              <a:rPr lang="ro-RO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Obiectivele</a:t>
            </a:r>
            <a:r>
              <a:rPr lang="ro-RO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materie de </a:t>
            </a:r>
            <a:r>
              <a:rPr lang="ro-RO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Climă  și  Energie</a:t>
            </a:r>
          </a:p>
          <a:p>
            <a:pPr marL="0" indent="0">
              <a:buNone/>
            </a:pPr>
            <a:r>
              <a:rPr lang="ro-RO" sz="1800" dirty="0"/>
              <a:t>Până în :</a:t>
            </a:r>
            <a:endParaRPr lang="en-US" sz="1800" dirty="0"/>
          </a:p>
          <a:p>
            <a:r>
              <a:rPr lang="ro-RO" sz="2000" b="1" dirty="0">
                <a:solidFill>
                  <a:srgbClr val="C00000"/>
                </a:solidFill>
              </a:rPr>
              <a:t>2030</a:t>
            </a:r>
            <a:r>
              <a:rPr lang="ro-RO" sz="2000" b="1" dirty="0"/>
              <a:t>  </a:t>
            </a:r>
            <a:r>
              <a:rPr lang="ro-RO" sz="2000" dirty="0"/>
              <a:t>-    55 %   energie provenită din SRE,</a:t>
            </a:r>
            <a:br>
              <a:rPr lang="ro-RO" sz="2000" dirty="0"/>
            </a:br>
            <a:r>
              <a:rPr lang="ro-RO" sz="2000" dirty="0"/>
              <a:t>             ≥100% energie electrică provenită din SRE,</a:t>
            </a:r>
            <a:br>
              <a:rPr lang="ro-RO" sz="2000" dirty="0"/>
            </a:br>
            <a:r>
              <a:rPr lang="ro-RO" sz="2000" dirty="0"/>
              <a:t>             ≥ 90 % energie consumată in SACET –  din resurse </a:t>
            </a:r>
            <a:r>
              <a:rPr lang="ro-RO" sz="2000" dirty="0" err="1"/>
              <a:t>nefosile</a:t>
            </a:r>
            <a:r>
              <a:rPr lang="ro-RO" sz="2000" dirty="0"/>
              <a:t>.</a:t>
            </a:r>
            <a:endParaRPr lang="en-US" sz="2000" dirty="0"/>
          </a:p>
          <a:p>
            <a:r>
              <a:rPr lang="ro-RO" sz="2000" b="1" dirty="0">
                <a:solidFill>
                  <a:srgbClr val="C00000"/>
                </a:solidFill>
              </a:rPr>
              <a:t>2050</a:t>
            </a:r>
            <a:r>
              <a:rPr lang="ro-RO" sz="2000" dirty="0"/>
              <a:t>  - 100%  energie provenită din SRE </a:t>
            </a:r>
            <a:br>
              <a:rPr lang="ro-RO" sz="2000" dirty="0"/>
            </a:br>
            <a:r>
              <a:rPr lang="ro-RO" sz="1800" dirty="0"/>
              <a:t>              (guvernul danez a semnat in 2018 un acord cu sprijinul unanim </a:t>
            </a:r>
            <a:br>
              <a:rPr lang="ro-RO" sz="1800" dirty="0"/>
            </a:br>
            <a:r>
              <a:rPr lang="ro-RO" sz="1800" dirty="0"/>
              <a:t>                                                      al tuturor partidelor din parlamentul danez)</a:t>
            </a:r>
          </a:p>
          <a:p>
            <a:pPr marL="0" indent="0">
              <a:buNone/>
            </a:pPr>
            <a:r>
              <a:rPr lang="ro-RO" sz="2000" b="1" u="sng" dirty="0">
                <a:solidFill>
                  <a:srgbClr val="C00000"/>
                </a:solidFill>
              </a:rPr>
              <a:t>GERMANIA</a:t>
            </a:r>
            <a:r>
              <a:rPr lang="ro-RO" sz="2000" b="1" dirty="0">
                <a:solidFill>
                  <a:srgbClr val="C00000"/>
                </a:solidFill>
              </a:rPr>
              <a:t>: </a:t>
            </a:r>
          </a:p>
          <a:p>
            <a:pPr marL="0" indent="0">
              <a:buNone/>
            </a:pPr>
            <a:r>
              <a:rPr lang="ro-RO" sz="1800" dirty="0"/>
              <a:t>Până în :</a:t>
            </a:r>
            <a:endParaRPr lang="en-US" sz="1800" dirty="0"/>
          </a:p>
          <a:p>
            <a:r>
              <a:rPr lang="ro-RO" sz="2000" b="1" dirty="0">
                <a:solidFill>
                  <a:srgbClr val="C00000"/>
                </a:solidFill>
              </a:rPr>
              <a:t>2030</a:t>
            </a:r>
            <a:r>
              <a:rPr lang="ro-RO" sz="2000" b="1" dirty="0"/>
              <a:t>  </a:t>
            </a:r>
            <a:r>
              <a:rPr lang="ro-RO" sz="2000" dirty="0"/>
              <a:t>-    cu 55 %  a reduce emisiile GES,</a:t>
            </a:r>
          </a:p>
          <a:p>
            <a:pPr marL="0" indent="0">
              <a:buNone/>
            </a:pPr>
            <a:r>
              <a:rPr lang="ro-RO" sz="2000" dirty="0"/>
              <a:t>                          30 %   energie provenită din SRE,</a:t>
            </a:r>
          </a:p>
          <a:p>
            <a:pPr marL="0" indent="0">
              <a:buNone/>
            </a:pPr>
            <a:r>
              <a:rPr lang="ro-RO" sz="2000" dirty="0"/>
              <a:t>                  min 50 %   energie electrică provenită din SRE,</a:t>
            </a:r>
          </a:p>
          <a:p>
            <a:r>
              <a:rPr lang="ro-RO" sz="2000" b="1" dirty="0">
                <a:solidFill>
                  <a:srgbClr val="C00000"/>
                </a:solidFill>
              </a:rPr>
              <a:t>2050</a:t>
            </a:r>
            <a:r>
              <a:rPr lang="ro-RO" sz="2000" dirty="0"/>
              <a:t>  -   cu 95 %  a reduce emisiile GES,</a:t>
            </a:r>
          </a:p>
          <a:p>
            <a:pPr marL="0" indent="0">
              <a:buNone/>
            </a:pPr>
            <a:r>
              <a:rPr lang="ro-RO" sz="2000" dirty="0"/>
              <a:t>                         60 %   energie provenită din SRE,</a:t>
            </a:r>
          </a:p>
          <a:p>
            <a:pPr marL="0" indent="0">
              <a:buNone/>
            </a:pPr>
            <a:r>
              <a:rPr lang="ro-RO" sz="2000" dirty="0"/>
              <a:t>                    min 80 %   energie electrică provenită din SRE,</a:t>
            </a:r>
          </a:p>
          <a:p>
            <a:pPr marL="0" indent="0">
              <a:buNone/>
            </a:pPr>
            <a:endParaRPr lang="ro-RO" sz="2000" dirty="0"/>
          </a:p>
          <a:p>
            <a:pPr marL="0" indent="0">
              <a:buNone/>
            </a:pPr>
            <a:endParaRPr lang="ro-RO" sz="2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473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550" y="202630"/>
            <a:ext cx="8640960" cy="634082"/>
          </a:xfrm>
        </p:spPr>
        <p:txBody>
          <a:bodyPr>
            <a:noAutofit/>
          </a:bodyPr>
          <a:lstStyle/>
          <a:p>
            <a:pPr algn="l"/>
            <a:r>
              <a:rPr lang="vi-VN" sz="2400" b="1" dirty="0">
                <a:solidFill>
                  <a:srgbClr val="C00000"/>
                </a:solidFill>
              </a:rPr>
              <a:t>Evoluția sistemelor de alimentare centralizată cu energie termică</a:t>
            </a:r>
            <a:endParaRPr lang="ro-RO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9"/>
          <a:stretch/>
        </p:blipFill>
        <p:spPr bwMode="auto">
          <a:xfrm>
            <a:off x="384623" y="908720"/>
            <a:ext cx="853243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84623" y="5877272"/>
            <a:ext cx="8229600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1000" dirty="0"/>
              <a:t>Sursa:  </a:t>
            </a:r>
            <a:r>
              <a:rPr lang="ro-RO" sz="1000" dirty="0" err="1"/>
              <a:t>Lund</a:t>
            </a:r>
            <a:r>
              <a:rPr lang="ro-RO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8373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Moldova trebuie să promoveze </a:t>
            </a:r>
            <a:r>
              <a:rPr lang="ro-RO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SACET-uri</a:t>
            </a:r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generația a IV-a,  in centrele raionale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85395"/>
          </a:xfrm>
        </p:spPr>
        <p:txBody>
          <a:bodyPr/>
          <a:lstStyle/>
          <a:p>
            <a:r>
              <a:rPr lang="ro-RO" sz="2000" dirty="0"/>
              <a:t>In perioada sovietică au existat 42 SACET-</a:t>
            </a:r>
            <a:r>
              <a:rPr lang="ro-RO" sz="2000" dirty="0" err="1"/>
              <a:t>ri</a:t>
            </a:r>
            <a:r>
              <a:rPr lang="ro-RO" sz="2000" dirty="0"/>
              <a:t> in  RSSM,</a:t>
            </a:r>
          </a:p>
          <a:p>
            <a:r>
              <a:rPr lang="ro-RO" sz="2000" dirty="0"/>
              <a:t>In prezent, pe lângă SACET in mun. </a:t>
            </a:r>
            <a:r>
              <a:rPr lang="ro-RO" sz="2000" dirty="0" err="1"/>
              <a:t>Chisinău</a:t>
            </a:r>
            <a:r>
              <a:rPr lang="ro-RO" sz="2000" dirty="0"/>
              <a:t> și Bălți - mai există câteva sisteme;</a:t>
            </a:r>
          </a:p>
          <a:p>
            <a:r>
              <a:rPr lang="ro-RO" sz="2000" dirty="0"/>
              <a:t>E cazul de a promova un șir de elemente inovative in SACET-</a:t>
            </a:r>
            <a:r>
              <a:rPr lang="ro-RO" sz="2000" dirty="0" err="1"/>
              <a:t>ri</a:t>
            </a:r>
            <a:r>
              <a:rPr lang="ro-RO" sz="2000" dirty="0"/>
              <a:t>:</a:t>
            </a:r>
          </a:p>
          <a:p>
            <a:pPr marL="0" indent="0">
              <a:buNone/>
            </a:pPr>
            <a:r>
              <a:rPr lang="ro-RO" sz="2000" dirty="0"/>
              <a:t>        - stocarea căldurii,  </a:t>
            </a:r>
          </a:p>
          <a:p>
            <a:pPr marL="0" indent="0">
              <a:buNone/>
            </a:pPr>
            <a:r>
              <a:rPr lang="ro-RO" sz="2000" dirty="0"/>
              <a:t>        - stocarea sezonieră a căldurii in gropi subterane,  </a:t>
            </a:r>
            <a:br>
              <a:rPr lang="ro-RO" sz="2000" dirty="0"/>
            </a:br>
            <a:r>
              <a:rPr lang="ro-RO" sz="2000" dirty="0"/>
              <a:t>        - utilizarea pe larg a biomasei (arderea, gazeificarea),  </a:t>
            </a:r>
            <a:br>
              <a:rPr lang="ro-RO" sz="2000" dirty="0"/>
            </a:br>
            <a:r>
              <a:rPr lang="ro-RO" sz="2000" dirty="0"/>
              <a:t>        - utilizarea pompelor de  căldură, </a:t>
            </a:r>
            <a:br>
              <a:rPr lang="ro-RO" sz="2000" dirty="0"/>
            </a:br>
            <a:r>
              <a:rPr lang="ro-RO" sz="2000" dirty="0"/>
              <a:t>        - integrarea instalațiilor solare și eoliene,</a:t>
            </a:r>
            <a:br>
              <a:rPr lang="ro-RO" sz="2000" dirty="0"/>
            </a:br>
            <a:r>
              <a:rPr lang="ro-RO" sz="2000" dirty="0"/>
              <a:t>        - utilizarea reziduurilor industriale de căldură etc.</a:t>
            </a:r>
          </a:p>
          <a:p>
            <a:r>
              <a:rPr lang="ro-RO" sz="2000" dirty="0"/>
              <a:t>Promovarea cogenerării, in special, bazate pe utilizarea motoarelor cu ardere internă.</a:t>
            </a:r>
          </a:p>
          <a:p>
            <a:pPr marL="0" indent="0">
              <a:buNone/>
            </a:pPr>
            <a:endParaRPr lang="ro-RO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2745-8CBC-4A68-B2A0-C748BC7F340A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Prof. Valentin ARION   -  100% SER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094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exemplu de bune practici: SACET generația a IV-a, </a:t>
            </a:r>
            <a:b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 </a:t>
            </a:r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energie </a:t>
            </a:r>
            <a:r>
              <a:rPr lang="ro-RO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regen</a:t>
            </a:r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o-RO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Danemarca, or. Gram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2" y="1072765"/>
            <a:ext cx="4104456" cy="28803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o-RO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Cooperativa energetică 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orășelul Gram </a:t>
            </a:r>
            <a:b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(2 500 pers.) a dezvoltat progresiv un model flexibil și eficient pentru aprovizionarea cu căldură prin SACET, care permite integrarea unei cote ridicate de energie regenerabilă la prețuri competitive. </a:t>
            </a:r>
          </a:p>
          <a:p>
            <a:pPr marL="0" indent="0">
              <a:buNone/>
            </a:pPr>
            <a:r>
              <a:rPr lang="ro-RO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SACET - </a:t>
            </a:r>
            <a:r>
              <a:rPr lang="ro-R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o-RO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MWt</a:t>
            </a:r>
            <a:r>
              <a:rPr lang="ro-RO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 20 GWh/y.</a:t>
            </a:r>
            <a:r>
              <a:rPr lang="ro-RO" sz="1900" dirty="0"/>
              <a:t>	</a:t>
            </a:r>
          </a:p>
          <a:p>
            <a:pPr marL="0" indent="0">
              <a:buNone/>
            </a:pPr>
            <a:r>
              <a:rPr lang="ro-RO" sz="1900" b="1" dirty="0"/>
              <a:t>Surse de energie implicate:  </a:t>
            </a:r>
            <a:r>
              <a:rPr lang="ro-RO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colectoare solare, panouri PV, pompe de căldură, deșeuri industriale de căldură, cazane pe gaz natural.</a:t>
            </a:r>
          </a:p>
          <a:p>
            <a:pPr marL="0" indent="0">
              <a:buNone/>
            </a:pPr>
            <a:endParaRPr lang="ro-RO" sz="1600" dirty="0"/>
          </a:p>
          <a:p>
            <a:pPr marL="0" indent="0">
              <a:buNone/>
            </a:pPr>
            <a:endParaRPr lang="ro-RO" sz="1600" dirty="0"/>
          </a:p>
          <a:p>
            <a:pPr marL="0" indent="0">
              <a:buNone/>
            </a:pPr>
            <a:endParaRPr lang="ro-RO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12" y="1052736"/>
            <a:ext cx="4392488" cy="418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92" y="3918475"/>
            <a:ext cx="4457417" cy="264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57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Caracteristicile SACET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320479"/>
          </a:xfrm>
        </p:spPr>
        <p:txBody>
          <a:bodyPr>
            <a:normAutofit fontScale="62500" lnSpcReduction="20000"/>
          </a:bodyPr>
          <a:lstStyle/>
          <a:p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SACET 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 operat de o cooperativă</a:t>
            </a:r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energetică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deținută de consumatori și furnizează căldură aproape</a:t>
            </a:r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toate clădirile din oraș. </a:t>
            </a:r>
            <a:endParaRPr lang="ro-RO" sz="29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 surselor de ET mereu a fost schimbată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pentru a integra o pondere mai mare de energii regenerabile.</a:t>
            </a:r>
            <a:endParaRPr lang="ro-RO" sz="29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Depozitarea sezonieră a energiei termice in sol – soluție 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eficientă din punct de vedere al costurilor și flexibil</a:t>
            </a:r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etății.</a:t>
            </a:r>
            <a:endParaRPr lang="vi-VN" sz="29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vi-VN" sz="29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actorii cheie </a:t>
            </a:r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 o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buna funcționalitate </a:t>
            </a:r>
            <a:r>
              <a:rPr lang="ro-RO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SACET</a:t>
            </a:r>
            <a:r>
              <a:rPr lang="vi-VN" sz="29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29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vi-V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lphaLcParenR"/>
            </a:pP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cadru politic coerent și stabil, axat pe eficiența costurilor în soluțiile de încălzire și planificarea căldurii;</a:t>
            </a:r>
          </a:p>
          <a:p>
            <a:pPr marL="914400" lvl="1" indent="-514350">
              <a:buFont typeface="+mj-lt"/>
              <a:buAutoNum type="alphaLcParenR"/>
            </a:pP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abilitarea și disponibilitatea clienților de a îmbunătăți continuu eficiența costurilor și performanța de mediu a sistemului;</a:t>
            </a:r>
            <a:endParaRPr lang="ro-RO" sz="25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514350">
              <a:buFont typeface="+mj-lt"/>
              <a:buAutoNum type="alphaLcParenR"/>
            </a:pPr>
            <a:r>
              <a:rPr lang="ro-RO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sprijinul statului și </a:t>
            </a: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disponibilitatea unei expertize solide care să ajute cooperativa în realizarea proiectului;</a:t>
            </a:r>
          </a:p>
          <a:p>
            <a:pPr marL="914400" lvl="1" indent="-514350">
              <a:buFont typeface="+mj-lt"/>
              <a:buAutoNum type="alphaLcParenR"/>
            </a:pP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accesul la finanțarea</a:t>
            </a:r>
            <a:r>
              <a:rPr lang="ro-RO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proiectului</a:t>
            </a: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914400" lvl="1" indent="-514350">
              <a:buFont typeface="+mj-lt"/>
              <a:buAutoNum type="alphaLcParenR"/>
            </a:pP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model de </a:t>
            </a:r>
            <a:r>
              <a:rPr lang="ro-RO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SACET </a:t>
            </a:r>
            <a:r>
              <a:rPr lang="vi-VN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 și flexibil care să permită integrarea unei cote mari de de energie regenerabilă la un nivel competitiv</a:t>
            </a:r>
            <a:r>
              <a:rPr lang="ro-RO" sz="25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5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A70D7-5345-4599-9C8E-8729BC0BFD0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44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1180</TotalTime>
  <Words>923</Words>
  <Application>Microsoft Office PowerPoint</Application>
  <PresentationFormat>On-screen Show (4:3)</PresentationFormat>
  <Paragraphs>150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Garamond</vt:lpstr>
      <vt:lpstr>Times New Roman</vt:lpstr>
      <vt:lpstr>Office Theme</vt:lpstr>
      <vt:lpstr>Visio.Drawing.15</vt:lpstr>
      <vt:lpstr>Equation</vt:lpstr>
      <vt:lpstr>Tema :   Importanța cogenerării  și  SACET   în asigurarea  securității energetice a Republicii  Moldova</vt:lpstr>
      <vt:lpstr>Cuprins</vt:lpstr>
      <vt:lpstr>Prevederile Legii 92/2014</vt:lpstr>
      <vt:lpstr>Subiecte prioritare</vt:lpstr>
      <vt:lpstr>Tranziția energetică globală și implicări ce privesc Cogenerarea + SACET</vt:lpstr>
      <vt:lpstr>Evoluția sistemelor de alimentare centralizată cu energie termică</vt:lpstr>
      <vt:lpstr>Moldova trebuie să promoveze SACET-uri, generația a IV-a,  in centrele raionale</vt:lpstr>
      <vt:lpstr>Un exemplu de bune practici: SACET generația a IV-a,  69 % energie regen., Danemarca, or. Gram</vt:lpstr>
      <vt:lpstr>Caracteristicile SACET</vt:lpstr>
      <vt:lpstr>Producerea și depozitarea sezonieră a energiei termice in sol</vt:lpstr>
      <vt:lpstr>Depozit pentru stocarea sezonieră a energiei termice https://ars.els-cdn.com/content/image/1-s2.0-S0306261917313089-fx1_lrg.jpg</vt:lpstr>
      <vt:lpstr>PowerPoint Presentation</vt:lpstr>
      <vt:lpstr>Eforturile UTM in domeniu</vt:lpstr>
      <vt:lpstr>Curba clasată a sarcinii termice, acoperită de o centrală de cogenerare</vt:lpstr>
      <vt:lpstr>Instalația de cogenerare  acoperă parțial zona de bază</vt:lpstr>
      <vt:lpstr>Optimizarea cotei cogenerării</vt:lpstr>
      <vt:lpstr>Soluția optimă a problemei</vt:lpstr>
      <vt:lpstr>Funcția obiectiv și componentele sale</vt:lpstr>
      <vt:lpstr>REFERINȚE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SER.PV</dc:title>
  <dc:creator>Andrei-HP</dc:creator>
  <cp:lastModifiedBy>Valentin ARION</cp:lastModifiedBy>
  <cp:revision>288</cp:revision>
  <dcterms:created xsi:type="dcterms:W3CDTF">2013-06-05T15:55:07Z</dcterms:created>
  <dcterms:modified xsi:type="dcterms:W3CDTF">2019-12-12T06:33:52Z</dcterms:modified>
</cp:coreProperties>
</file>